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0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71" r:id="rId11"/>
    <p:sldId id="275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64" r:id="rId21"/>
    <p:sldId id="265" r:id="rId22"/>
    <p:sldId id="270" r:id="rId23"/>
    <p:sldId id="266" r:id="rId24"/>
    <p:sldId id="269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4660"/>
  </p:normalViewPr>
  <p:slideViewPr>
    <p:cSldViewPr>
      <p:cViewPr varScale="1">
        <p:scale>
          <a:sx n="113" d="100"/>
          <a:sy n="113" d="100"/>
        </p:scale>
        <p:origin x="17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4"/>
            <a:ext cx="5917679" cy="255475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00385" y="1828799"/>
            <a:ext cx="990599" cy="228659"/>
          </a:xfrm>
        </p:spPr>
        <p:txBody>
          <a:bodyPr anchor="t" anchorCtr="0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56DF383-B586-4F04-B20D-1A9E4217FD45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6209" y="3264406"/>
            <a:ext cx="3859795" cy="2286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5279" y="292609"/>
            <a:ext cx="628813" cy="767687"/>
          </a:xfrm>
        </p:spPr>
        <p:txBody>
          <a:bodyPr/>
          <a:lstStyle>
            <a:lvl1pPr>
              <a:defRPr sz="2800" b="0" i="0" baseline="0">
                <a:latin typeface="+mj-lt"/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80027-E7C3-4464-9C4C-2AD1B81F666E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1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Rectangle 13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0"/>
            <a:ext cx="6422004" cy="1653117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509006"/>
            <a:ext cx="6422003" cy="2515873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364E-9E3D-497A-AD7E-E3B4A4463B16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0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6" name="Freeform 35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extBox 9"/>
          <p:cNvSpPr txBox="1"/>
          <p:nvPr/>
        </p:nvSpPr>
        <p:spPr>
          <a:xfrm>
            <a:off x="644721" y="654263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7454" y="2900539"/>
            <a:ext cx="538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9" y="914401"/>
            <a:ext cx="6160385" cy="289487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87279" y="3814473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05E2A38-BFE9-40AE-8171-E1E56B79C6C9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1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399"/>
            <a:ext cx="6422004" cy="209550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159399"/>
            <a:ext cx="642200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FEFE-7563-44C4-BF97-A9D0ACEA28DA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884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884" y="2489199"/>
            <a:ext cx="231098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8884" y="3147164"/>
            <a:ext cx="2310988" cy="287771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1" y="2489201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4"/>
            <a:ext cx="232675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0"/>
            <a:ext cx="2313740" cy="65796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0" y="3147162"/>
            <a:ext cx="2313739" cy="288836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8469-98E1-454F-8592-0C7DB83E8712}" type="datetime1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9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36973"/>
            <a:ext cx="6423592" cy="69999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39" y="4188546"/>
            <a:ext cx="2314064" cy="64901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21261" y="2489200"/>
            <a:ext cx="2012937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8" y="4837558"/>
            <a:ext cx="2309280" cy="118732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7" y="4188546"/>
            <a:ext cx="233090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489200"/>
            <a:ext cx="2025182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7" y="4846509"/>
            <a:ext cx="2330904" cy="117837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4184814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5" y="2489200"/>
            <a:ext cx="2018839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0" y="4846510"/>
            <a:ext cx="2299492" cy="118902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807CD-0408-400E-BF2B-3C8D389D22B6}" type="datetime1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89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1" y="2489200"/>
            <a:ext cx="6343201" cy="35306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6BC45-B13C-4EFB-A648-515A2AAD0C3C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71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Rectangle 6"/>
            <p:cNvSpPr/>
            <p:nvPr/>
          </p:nvSpPr>
          <p:spPr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119474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8235" y="1447799"/>
            <a:ext cx="4435439" cy="4571999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CBE0-50BB-4132-BD4F-44D9275D69FF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87CD-44C0-48EA-872F-42887CCCCC44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Rectangle 6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B3FF-B7CF-42E7-B39E-4EF5D5E2A204}" type="datetime1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5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6FAC-1E63-4DB5-A425-7EFA0704B848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6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1" y="3248490"/>
            <a:ext cx="3636978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79" cy="277131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8D2B-936A-43C9-B2E7-D0E8660DD307}" type="datetime1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97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C1E1-BFD8-435F-965D-6E0421D22EAD}" type="datetime1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8833-5315-4FDD-A41C-AE6B6F3C6904}" type="datetime1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7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97437"/>
            <a:ext cx="2712589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52881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086844"/>
            <a:ext cx="2712590" cy="292541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8D0F-2B06-4A30-B58B-6595CD6A6E18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9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362190"/>
            <a:ext cx="2987087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591" y="3088562"/>
            <a:ext cx="3001938" cy="2448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DF06-3E44-4F28-BBD9-F29F0820E13D}" type="datetime1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7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/>
          </p:nvSpPr>
          <p:spPr bwMode="gray">
            <a:xfrm>
              <a:off x="485023" y="1854142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3564" y="925605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2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71444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C9ED1535-EAA8-4B55-8435-D63E4C449856}" type="datetime1">
              <a:rPr lang="en-US" smtClean="0"/>
              <a:t>2/16/20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  <p:sldLayoutId id="2147484220" r:id="rId16"/>
    <p:sldLayoutId id="214748422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coursera.org/learn/dataviz-desig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yansleeper.com/3-ways-make-lovely-line-graphs-tablea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dataviz-design" TargetMode="External"/><Relationship Id="rId3" Type="http://schemas.openxmlformats.org/officeDocument/2006/relationships/hyperlink" Target="http://www.ugr.es/~victorhs/iempresa/docs/effective_dashboards.pdf" TargetMode="External"/><Relationship Id="rId7" Type="http://schemas.openxmlformats.org/officeDocument/2006/relationships/hyperlink" Target="http://bigbookofdashboards.com/" TargetMode="External"/><Relationship Id="rId2" Type="http://schemas.openxmlformats.org/officeDocument/2006/relationships/hyperlink" Target="http://onlinehelp.tableau.com/current/pro/desktop/en-us/help.htm#dashboards_best_practice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dataplusscience.com/files/visual-analysis-guidebook.pdf" TargetMode="External"/><Relationship Id="rId5" Type="http://schemas.openxmlformats.org/officeDocument/2006/relationships/hyperlink" Target="https://www.perceptualedge.com/articles/Whitepapers/Formatting_and_Layout_Matter.pdf" TargetMode="External"/><Relationship Id="rId4" Type="http://schemas.openxmlformats.org/officeDocument/2006/relationships/hyperlink" Target="http://www.cpoc.org/assets/Data/guide_to_dashboard_design1.pdf" TargetMode="External"/><Relationship Id="rId9" Type="http://schemas.openxmlformats.org/officeDocument/2006/relationships/hyperlink" Target="https://www.ryansleeper.com/3-ways-make-lovely-line-graphs-tablea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oc.org/assets/Data/guide_to_dashboard_design1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1752600"/>
            <a:ext cx="7439359" cy="2554758"/>
          </a:xfrm>
        </p:spPr>
        <p:txBody>
          <a:bodyPr anchor="t">
            <a:noAutofit/>
          </a:bodyPr>
          <a:lstStyle/>
          <a:p>
            <a:r>
              <a:rPr lang="en-US" sz="5400" b="1" dirty="0"/>
              <a:t>Best Practices for Effective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1" y="3416176"/>
            <a:ext cx="5917679" cy="861420"/>
          </a:xfrm>
        </p:spPr>
        <p:txBody>
          <a:bodyPr>
            <a:normAutofit/>
          </a:bodyPr>
          <a:lstStyle/>
          <a:p>
            <a:r>
              <a:rPr lang="en-US" sz="2800" b="1" dirty="0"/>
              <a:t>Dashboard Doctor Session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Cognition &amp; Visual Perception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10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09600" y="990600"/>
            <a:ext cx="8227266" cy="2086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is among our keenest senses</a:t>
            </a: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7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brains process visual information faster and more efficiently than text</a:t>
            </a: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7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visual system has been processing information long before language was ever developed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367" y="3555002"/>
            <a:ext cx="8227266" cy="2853818"/>
            <a:chOff x="609600" y="3555002"/>
            <a:chExt cx="8227266" cy="2853818"/>
          </a:xfrm>
        </p:grpSpPr>
        <p:pic>
          <p:nvPicPr>
            <p:cNvPr id="9" name="picture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035"/>
            <a:stretch/>
          </p:blipFill>
          <p:spPr>
            <a:xfrm>
              <a:off x="609600" y="3563023"/>
              <a:ext cx="3886200" cy="28457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34"/>
            <a:stretch/>
          </p:blipFill>
          <p:spPr>
            <a:xfrm>
              <a:off x="4724400" y="3555002"/>
              <a:ext cx="4112466" cy="28457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ctangle 3"/>
          <p:cNvSpPr/>
          <p:nvPr/>
        </p:nvSpPr>
        <p:spPr>
          <a:xfrm>
            <a:off x="609599" y="2971800"/>
            <a:ext cx="7785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Chart v Tabular data presentation – which do you prefer?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637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Pre-Attentive Attributes / Enduring Dispositions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11</a:t>
            </a:fld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61211" y="2057400"/>
            <a:ext cx="1981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endParaRPr lang="en-US" sz="24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211" y="4835075"/>
            <a:ext cx="1874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</a:p>
        </p:txBody>
      </p:sp>
      <p:pic>
        <p:nvPicPr>
          <p:cNvPr id="15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57" y="1381996"/>
            <a:ext cx="2560320" cy="1828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371600"/>
            <a:ext cx="2560320" cy="1828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4878743" y="2120460"/>
            <a:ext cx="103197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endParaRPr lang="en-US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57" y="3791258"/>
            <a:ext cx="5511371" cy="268574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8771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Gestalt Theory &amp; Design Principals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09600" y="990600"/>
            <a:ext cx="8077200" cy="285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Theory</a:t>
            </a:r>
          </a:p>
          <a:p>
            <a:pPr marL="742950" lvl="3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mind is constantly trying to make sense of the world; when the human mind (perceptual system) forms a percept or "gestalt", the whole has a reality of its own, independent of the parts.</a:t>
            </a: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8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Principals (8):</a:t>
            </a: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latin typeface="Corbel" panose="020B0503020204020204" pitchFamily="34" charset="0"/>
            </a:endParaRPr>
          </a:p>
        </p:txBody>
      </p:sp>
      <p:pic>
        <p:nvPicPr>
          <p:cNvPr id="14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438400"/>
            <a:ext cx="2203828" cy="1051343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7" name="Rectangle 6"/>
          <p:cNvSpPr/>
          <p:nvPr/>
        </p:nvSpPr>
        <p:spPr>
          <a:xfrm>
            <a:off x="609600" y="2728079"/>
            <a:ext cx="4648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Proximity (objects close to each other are perceived as a group)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Similarity (elements tend to be integrated into groups if they are similar to each other)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rbel" panose="020B0503020204020204" pitchFamily="34" charset="0"/>
                <a:hlinkClick r:id="rId4"/>
              </a:rPr>
              <a:t>Enclosure</a:t>
            </a:r>
            <a:r>
              <a:rPr lang="en-US" dirty="0">
                <a:latin typeface="Corbel" panose="020B0503020204020204" pitchFamily="34" charset="0"/>
              </a:rPr>
              <a:t> (objects with a boundary surrounding them are perceived to belong together) </a:t>
            </a:r>
            <a:endParaRPr lang="en-US" dirty="0"/>
          </a:p>
        </p:txBody>
      </p:sp>
      <p:pic>
        <p:nvPicPr>
          <p:cNvPr id="15" name="pictur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10000"/>
            <a:ext cx="2194560" cy="1051560"/>
          </a:xfrm>
          <a:prstGeom prst="rect">
            <a:avLst/>
          </a:prstGeom>
        </p:spPr>
      </p:pic>
      <p:pic>
        <p:nvPicPr>
          <p:cNvPr id="16" name="pictur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425440"/>
            <a:ext cx="2194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4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Gestalt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13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33400" y="1300743"/>
            <a:ext cx="3840480" cy="26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Reification</a:t>
            </a:r>
            <a:endParaRPr lang="en-US" sz="16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Times New Roman" panose="02020603050405020304" pitchFamily="18" charset="0"/>
              </a:rPr>
              <a:t>Illusory contours</a:t>
            </a: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" dirty="0">
              <a:latin typeface="Corbel" panose="020B0503020204020204" pitchFamily="34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Constructive or generative aspect of perception, by which the experienced percept contains more explicit spatial information than the sensory stimulus on which it is based.</a:t>
            </a: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" i="1" dirty="0">
              <a:latin typeface="Corbel" panose="020B0503020204020204" pitchFamily="34" charset="0"/>
            </a:endParaRPr>
          </a:p>
          <a:p>
            <a:pPr marL="285750" marR="0" lvl="2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latin typeface="Corbel" panose="020B0503020204020204" pitchFamily="34" charset="0"/>
              </a:rPr>
              <a:t>The whole is </a:t>
            </a:r>
            <a:r>
              <a:rPr lang="en-US" sz="1600" i="1" u="sng" dirty="0">
                <a:latin typeface="Corbel" panose="020B0503020204020204" pitchFamily="34" charset="0"/>
              </a:rPr>
              <a:t>other </a:t>
            </a:r>
            <a:r>
              <a:rPr lang="en-US" sz="1600" i="1" dirty="0">
                <a:latin typeface="Corbel" panose="020B0503020204020204" pitchFamily="34" charset="0"/>
              </a:rPr>
              <a:t>than the sum of the parts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02480" y="1300743"/>
            <a:ext cx="42367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Multistability (Multistable Perception) /</a:t>
            </a:r>
          </a:p>
          <a:p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Figure-Ground Articulation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Tendency of ambiguous perceptual experiences to pop back and forth unstably between two or more alternative interpretations.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E.g. Necker cube and </a:t>
            </a:r>
          </a:p>
          <a:p>
            <a:r>
              <a:rPr lang="en-US" sz="1600" dirty="0">
                <a:latin typeface="Corbel" panose="020B0503020204020204" pitchFamily="34" charset="0"/>
              </a:rPr>
              <a:t>                Rubin's Figure/Vase illusion </a:t>
            </a:r>
          </a:p>
        </p:txBody>
      </p:sp>
      <p:pic>
        <p:nvPicPr>
          <p:cNvPr id="17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58615"/>
            <a:ext cx="3108960" cy="22936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4178668"/>
            <a:ext cx="3200400" cy="17373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9356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Color Choice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14</a:t>
            </a:fld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600370" y="1351643"/>
            <a:ext cx="793403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 to 7 or less colors</a:t>
            </a:r>
            <a:endParaRPr lang="en-US" sz="24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1184"/>
            <a:ext cx="4114800" cy="3171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91184"/>
            <a:ext cx="4114800" cy="3171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4056015" y="3845546"/>
            <a:ext cx="103197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endParaRPr lang="en-US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9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Design for Accessibility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15</a:t>
            </a:fld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600370" y="1351643"/>
            <a:ext cx="7934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Vision Deficiency (color blindness)</a:t>
            </a:r>
          </a:p>
          <a:p>
            <a:pPr marL="0" marR="0" lvl="2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affects ~10% population</a:t>
            </a:r>
            <a:endParaRPr lang="en-US" sz="24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71" y="2616200"/>
            <a:ext cx="559085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Stay On-Brand / On-Theme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16</a:t>
            </a:fld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600370" y="1219200"/>
            <a:ext cx="7934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online color palette generators</a:t>
            </a:r>
            <a:endParaRPr lang="en-US" sz="24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47875"/>
            <a:ext cx="5257800" cy="4352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1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Font Choice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17</a:t>
            </a:fld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89810" y="1861210"/>
            <a:ext cx="2358189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scripts:</a:t>
            </a:r>
            <a:endParaRPr lang="en-US" sz="20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810" y="4835075"/>
            <a:ext cx="3577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Recommended fonts</a:t>
            </a:r>
          </a:p>
        </p:txBody>
      </p:sp>
      <p:pic>
        <p:nvPicPr>
          <p:cNvPr id="14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447800"/>
            <a:ext cx="3352800" cy="1296821"/>
          </a:xfrm>
          <a:prstGeom prst="rect">
            <a:avLst/>
          </a:prstGeom>
        </p:spPr>
      </p:pic>
      <p:pic>
        <p:nvPicPr>
          <p:cNvPr id="16" name="picture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73024"/>
            <a:ext cx="5029200" cy="28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Choose the Right Chart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18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33400" y="1143000"/>
            <a:ext cx="7391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Trends over Time: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Comparison &amp; Ranking: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Correlation: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scatterplot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Distribution: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box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Likert Scale: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divergent 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15" name="picture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86760"/>
            <a:ext cx="2823038" cy="1511383"/>
          </a:xfrm>
          <a:prstGeom prst="rect">
            <a:avLst/>
          </a:prstGeom>
        </p:spPr>
      </p:pic>
      <p:pic>
        <p:nvPicPr>
          <p:cNvPr id="17" name="pictur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76" y="1981200"/>
            <a:ext cx="1985645" cy="1790700"/>
          </a:xfrm>
          <a:prstGeom prst="rect">
            <a:avLst/>
          </a:prstGeom>
        </p:spPr>
      </p:pic>
      <p:pic>
        <p:nvPicPr>
          <p:cNvPr id="18" name="picture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20" y="2743200"/>
            <a:ext cx="2606675" cy="1976755"/>
          </a:xfrm>
          <a:prstGeom prst="rect">
            <a:avLst/>
          </a:prstGeom>
        </p:spPr>
      </p:pic>
      <p:pic>
        <p:nvPicPr>
          <p:cNvPr id="19" name="picture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87" y="3962400"/>
            <a:ext cx="2450379" cy="1773063"/>
          </a:xfrm>
          <a:prstGeom prst="rect">
            <a:avLst/>
          </a:prstGeom>
        </p:spPr>
      </p:pic>
      <p:pic>
        <p:nvPicPr>
          <p:cNvPr id="20" name="picture"/>
          <p:cNvPicPr/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09" y="4915734"/>
            <a:ext cx="2376896" cy="17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762000" y="92242"/>
            <a:ext cx="7239000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Avoid Pie Charts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19</a:t>
            </a:fld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00370" y="1219200"/>
            <a:ext cx="7934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Much harder for humans to differentiate differences in circles or angles than lines</a:t>
            </a:r>
          </a:p>
        </p:txBody>
      </p:sp>
      <p:pic>
        <p:nvPicPr>
          <p:cNvPr id="14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5" y="2727158"/>
            <a:ext cx="3657600" cy="2743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19" y="2650958"/>
            <a:ext cx="3657600" cy="2743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4056015" y="3845546"/>
            <a:ext cx="103197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endParaRPr lang="en-US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0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dashboard?</a:t>
            </a:r>
          </a:p>
        </p:txBody>
      </p:sp>
      <p:sp>
        <p:nvSpPr>
          <p:cNvPr id="3" name="Rectangle 2"/>
          <p:cNvSpPr/>
          <p:nvPr/>
        </p:nvSpPr>
        <p:spPr>
          <a:xfrm>
            <a:off x="419100" y="27432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dashboard is a visual display of the most important information to achieve one or more objectives; consolidated and arranged on a single screen so the information can be monitored at a glance." </a:t>
            </a:r>
          </a:p>
          <a:p>
            <a:pPr algn="r" fontAlgn="base"/>
            <a:endParaRPr lang="en-US" sz="2800" dirty="0">
              <a:solidFill>
                <a:srgbClr val="000000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fontAlgn="base"/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Stephen Few</a:t>
            </a:r>
            <a:endParaRPr lang="en-US" sz="2800" b="0" i="0" dirty="0">
              <a:solidFill>
                <a:srgbClr val="000000"/>
              </a:solidFill>
              <a:effectLst/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4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5. Build in functionality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20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84633" y="990600"/>
            <a:ext cx="7924800" cy="493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interactivity to encourage exploration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Drill-downs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users to go from a summary metric/view to deeper detail that provides more context and/or breakout of the information.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filters and parameters</a:t>
            </a:r>
            <a:endParaRPr lang="en-US" sz="20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 highlighting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 filters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Tooltips</a:t>
            </a:r>
            <a:endParaRPr lang="en-US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26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6. Avoid chart junk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21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09600" y="1066800"/>
            <a:ext cx="8077200" cy="1952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serves a purpose, don't include it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romanLcPeriod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3D effects, image overload, chart shading, label overload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Prioritize 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data-to-ink ratio</a:t>
            </a:r>
            <a:endParaRPr lang="en-US" sz="20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 temptation to use purely decorative chart types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chart overload</a:t>
            </a:r>
            <a:endParaRPr lang="en-US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3" y="3124200"/>
            <a:ext cx="5388554" cy="3392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30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838200" y="92242"/>
            <a:ext cx="7480841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7. Follow the 4 C’s of Visualization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22</a:t>
            </a:fld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09600" y="1596527"/>
            <a:ext cx="8534400" cy="381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Clarity </a:t>
            </a:r>
          </a:p>
          <a:p>
            <a:pPr marL="625475" lvl="1" indent="-168275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Defined audience, clear message, ease of understanding</a:t>
            </a:r>
          </a:p>
          <a:p>
            <a:pPr lvl="1">
              <a:lnSpc>
                <a:spcPct val="107000"/>
              </a:lnSpc>
            </a:pPr>
            <a:endParaRPr lang="en-US" sz="1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Concise </a:t>
            </a:r>
          </a:p>
          <a:p>
            <a:pPr marL="625475" lvl="1" indent="-168275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 minimalism with detail, brevity with comprehensiveness</a:t>
            </a:r>
          </a:p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endParaRPr lang="en-US" sz="1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Captivating </a:t>
            </a:r>
          </a:p>
          <a:p>
            <a:pPr marL="625475" lvl="1" indent="-168275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Attracts and holds attention, is interesting</a:t>
            </a:r>
          </a:p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endParaRPr lang="en-US" sz="1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Catalyst </a:t>
            </a:r>
          </a:p>
          <a:p>
            <a:pPr marL="625475" lvl="1" indent="-168275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Prompts action</a:t>
            </a:r>
            <a:endParaRPr lang="en-US" sz="2200" dirty="0">
              <a:effectLst/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08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8. Tableau check list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23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57200" y="1064428"/>
            <a:ext cx="8534399" cy="5625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questions are you trying to answer?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this visualization answer all of your questions?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purpose of the visualization clearly explained in its title or surrounding text?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you understand the visualization in 30 seconds or less, without additional information?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your visualization include a title? Is that title simple, informative, and eye-catching?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your visualization include subtitles to guide your viewers? </a:t>
            </a:r>
          </a:p>
          <a:p>
            <a:pPr marL="285750" indent="-285750">
              <a:lnSpc>
                <a:spcPct val="107000"/>
              </a:lnSpc>
              <a:buFont typeface="+mj-lt"/>
              <a:buAutoNum type="arabicPeriod"/>
            </a:pPr>
            <a:endParaRPr lang="en-US" sz="8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the right chart type for your analysis?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types of analysis are you performing?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you selected the most suitable chart type(s) for your types of analysis?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you considered alternative chart types that could work better than the ones you have chosen?</a:t>
            </a:r>
          </a:p>
          <a:p>
            <a:pPr marL="285750" indent="-285750">
              <a:lnSpc>
                <a:spcPct val="107000"/>
              </a:lnSpc>
              <a:buFont typeface="+mj-lt"/>
              <a:buAutoNum type="arabicPeriod"/>
            </a:pPr>
            <a:endParaRPr lang="en-US" sz="800" b="1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views effective?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most important data shown on the X- and Y-axes and your less important data encoded in color or shape attributes?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views oriented intuitively—do they cater to the way your viewers read and perceive data?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you limited the number of measures or dimensions in a single view so that your users can see your data?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you limited your usage of colors and shapes so that your users can distinguish them and see patterns?</a:t>
            </a:r>
          </a:p>
        </p:txBody>
      </p:sp>
    </p:spTree>
    <p:extLst>
      <p:ext uri="{BB962C8B-B14F-4D97-AF65-F5344CB8AC3E}">
        <p14:creationId xmlns:p14="http://schemas.microsoft.com/office/powerpoint/2010/main" val="179180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8. Tableau check list (cont.)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24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57201" y="893485"/>
            <a:ext cx="8535566" cy="6052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lnSpc>
                <a:spcPct val="107000"/>
              </a:lnSpc>
              <a:tabLst>
                <a:tab pos="288925" algn="l"/>
              </a:tabLs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   Is your dashboard holistic?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all your views fit together to tell a single story?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all your views flow well from one to the next? Are they in a good order?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your most important views appear in the top or top-left corner?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secondary elements in your dashboard placed well so they support the views without interrupting them?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filters in the right locations?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your filters work correctly? Do views become blank or downright confusing if you apply a filter?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your filters apply to the right scope?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filter titles informative? Can viewers easily understand how to interactive with your filters?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legends close to the views they apply to?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your legend highlight button set to “on” or “off” according to your preference?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filter, highlight or URL actions? If so, do they work?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legends and filters grouped and placed intuitively?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scrollbars in your views? If so, are they acceptable ones?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your views scrunched?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your views fit consistently well when you apply filters?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endParaRPr lang="en-US" sz="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  Did you perfect your work? 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all the colors on your dashboard go together without clashing?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less than 7-10 colors on your dashboards?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use fonts consistently in all of your views and no more than three different fonts on one dashboard? </a:t>
            </a:r>
          </a:p>
          <a:p>
            <a:pPr marL="685800" lvl="1" indent="-2286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 labels clear and concise? Are they placed optimally to help guide your viewers? Make sure subtitles are formatted to be subordinate to the main title.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you tooltips informative? Do they have the right format so that they’re easy for viewers to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975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286000"/>
            <a:ext cx="80772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Best Practices for Effective Dashboards (Tableau Manual)</a:t>
            </a:r>
            <a:endParaRPr lang="en-US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800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5 Best Practices for Creating Effective Dashboards (Tableau)</a:t>
            </a:r>
            <a:endParaRPr lang="en-US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800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A Guide to Creating Dashboards People Love to Use</a:t>
            </a:r>
            <a:r>
              <a:rPr lang="en-US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800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5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Stephen Few: Dashboard Formatting &amp; Layout</a:t>
            </a:r>
            <a:endParaRPr lang="en-US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800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6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Visual Analysis Best Practices Simple Techniques for Making Every Data Visualization Useful and Beautiful</a:t>
            </a:r>
            <a:endParaRPr lang="en-US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800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7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The Big Book of Dashboards: Visualizing Your Data Using Real-World Business Scenarios</a:t>
            </a:r>
            <a:r>
              <a:rPr lang="en-US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800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8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u="sng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Essential Design Principles for Tableau (Coursera)</a:t>
            </a:r>
            <a:endParaRPr lang="en-US" u="sng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800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9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206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3 Ways To Make Lovely Line Graphs In Tableau</a:t>
            </a:r>
            <a:endParaRPr lang="en-US" dirty="0">
              <a:solidFill>
                <a:srgbClr val="002060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7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Image result for good dashboard us monthly s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5" y="1032201"/>
            <a:ext cx="4953000" cy="37722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Good Dashboards</a:t>
            </a:r>
          </a:p>
        </p:txBody>
      </p:sp>
      <p:pic>
        <p:nvPicPr>
          <p:cNvPr id="18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5" y="1905000"/>
            <a:ext cx="4937760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523531"/>
            <a:ext cx="4533900" cy="4206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06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Bad Dashboards</a:t>
            </a:r>
          </a:p>
        </p:txBody>
      </p:sp>
      <p:pic>
        <p:nvPicPr>
          <p:cNvPr id="8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2201"/>
            <a:ext cx="4969042" cy="37722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1905000"/>
            <a:ext cx="4937760" cy="3686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586467"/>
            <a:ext cx="4572000" cy="4042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</a:t>
            </a:r>
            <a:br>
              <a:rPr lang="en-US" dirty="0"/>
            </a:br>
            <a:r>
              <a:rPr lang="en-US" dirty="0"/>
              <a:t>Effective Dashboards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21336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your goal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for the real world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metrics that matter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it visual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 in functionality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chart junk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 the 4 C’s of Visualization</a:t>
            </a:r>
            <a:endParaRPr lang="en-US" sz="2400" i="0" dirty="0">
              <a:solidFill>
                <a:srgbClr val="000000"/>
              </a:solidFill>
              <a:effectLst/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Finalize with Tableau’s dashboard checklist</a:t>
            </a:r>
            <a:endParaRPr lang="en-US" sz="2400" i="0" dirty="0">
              <a:solidFill>
                <a:srgbClr val="000000"/>
              </a:solidFill>
              <a:effectLst/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7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Identify your goal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815340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 your purpose and audience/consumer</a:t>
            </a:r>
          </a:p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endParaRPr lang="en-US" sz="8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 your dashboard type</a:t>
            </a:r>
          </a:p>
          <a:p>
            <a:pPr marL="800100" lvl="1" indent="-342900"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Strategic: executive, high-level</a:t>
            </a:r>
          </a:p>
          <a:p>
            <a:pPr marL="800100" lvl="1" indent="-342900"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Operational: immediate use, sales information, pulse</a:t>
            </a:r>
          </a:p>
          <a:p>
            <a:pPr marL="800100" lvl="1" indent="-342900"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Analytic: drill-down, highly interactive </a:t>
            </a:r>
          </a:p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endParaRPr lang="en-US" sz="8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value will the dashboard add? </a:t>
            </a:r>
          </a:p>
          <a:p>
            <a:pPr lvl="1">
              <a:spcAft>
                <a:spcPts val="125"/>
              </a:spcAft>
            </a:pPr>
            <a:r>
              <a:rPr lang="en-US" u="sng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Does the dashboard...</a:t>
            </a: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...help management define what is important? 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...educate people in the organization about the things that matter? 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...set goals and expectations for specific individuals or groups?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...help executives sleep at night because they know what’s going on?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...encourage specific actions in a timely manner? 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...highlight exceptions and provide alerts when problems occur? 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...communicate progress and success? </a:t>
            </a:r>
          </a:p>
          <a:p>
            <a:pPr marR="0" lvl="1">
              <a:spcBef>
                <a:spcPts val="0"/>
              </a:spcBef>
              <a:spcAft>
                <a:spcPts val="125"/>
              </a:spcAft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...provide a common interface for interacting with and analyzing important business data?</a:t>
            </a:r>
          </a:p>
          <a:p>
            <a:pPr marL="742950" marR="0" lvl="1" indent="-285750">
              <a:spcBef>
                <a:spcPts val="0"/>
              </a:spcBef>
              <a:spcAft>
                <a:spcPts val="125"/>
              </a:spcAft>
              <a:buFont typeface="Courier New" panose="02070309020205020404" pitchFamily="49" charset="0"/>
              <a:buChar char="o"/>
            </a:pPr>
            <a:endParaRPr lang="en-US" sz="8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25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Leverage the most viewed spot</a:t>
            </a:r>
            <a:endParaRPr lang="en-US" dirty="0">
              <a:effectLst/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8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2. Design for the real world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7</a:t>
            </a:fld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09600" y="1701581"/>
            <a:ext cx="80772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 at your final display size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 the number of views to three or four 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(unless there is an absolute need) 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an iterative improvement process based on user feedback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2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3. Choose metrics that matter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8</a:t>
            </a:fld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09600" y="1524000"/>
            <a:ext cx="8077200" cy="441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must be relevant to the goal. 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the following questions when deciding which metrics to include in your dashboard: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8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buFont typeface="+mj-lt"/>
              <a:buAutoNum type="romanL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each metric contribute to those objectives?</a:t>
            </a:r>
          </a:p>
          <a:p>
            <a:pPr marL="685800" lvl="1" indent="-228600">
              <a:buFont typeface="+mj-lt"/>
              <a:buAutoNum type="romanLcPeriod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buFont typeface="+mj-lt"/>
              <a:buAutoNum type="romanL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data, either internal or external, that can shed light on the objectives? </a:t>
            </a:r>
          </a:p>
          <a:p>
            <a:pPr marL="685800" lvl="1" indent="-228600">
              <a:buFont typeface="+mj-lt"/>
              <a:buAutoNum type="romanLcPeriod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buFont typeface="+mj-lt"/>
              <a:buAutoNum type="romanL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you design a meaningful metric that measures those contributions? </a:t>
            </a:r>
          </a:p>
          <a:p>
            <a:pPr marL="685800" lvl="1" indent="-228600">
              <a:buFont typeface="+mj-lt"/>
              <a:buAutoNum type="romanLcPeriod"/>
            </a:pPr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spcAft>
                <a:spcPts val="800"/>
              </a:spcAft>
              <a:buFont typeface="+mj-lt"/>
              <a:buAutoNum type="romanL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this metric truly necessary to contribute to the objectives?</a:t>
            </a:r>
          </a:p>
          <a:p>
            <a:pPr lvl="1"/>
            <a:endParaRPr lang="en-US" sz="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1" indent="-228600">
              <a:spcAft>
                <a:spcPts val="800"/>
              </a:spcAft>
              <a:buFont typeface="+mj-lt"/>
              <a:buAutoNum type="romanL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you build a systematic and on-going means of measurement?</a:t>
            </a:r>
            <a:endParaRPr lang="en-US" sz="4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8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243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9666" cy="9399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>
            <a:off x="914400" y="92242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4. Keep it visual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66428" y="0"/>
            <a:ext cx="628813" cy="767687"/>
          </a:xfrm>
        </p:spPr>
        <p:txBody>
          <a:bodyPr anchor="t"/>
          <a:lstStyle/>
          <a:p>
            <a:fld id="{B044824F-EBE0-443F-8A8F-F64816AF04DC}" type="slidenum">
              <a:rPr lang="en-US" sz="2000" smtClean="0"/>
              <a:t>9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09600" y="1219200"/>
            <a:ext cx="8077200" cy="5065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Cognition &amp; Visual Perception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2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 Theory &amp; Design Principals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choice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for Accessibility: avoid red-green and 'stop light' palette (red-yellow-green)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Stay on-brand and on-theme (online color palette tools make this easy)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 choice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Chart choice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 space 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grouping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important data on X and Y axes; encode less important data in color or shape attributes</a:t>
            </a:r>
            <a:endParaRPr lang="en-US" sz="1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2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Pre-Attentive Attributes / Enduring Dispositions </a:t>
            </a: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it easy for your audience to understand your message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0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4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002060"/>
      </a:hlink>
      <a:folHlink>
        <a:srgbClr val="00206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1537</Words>
  <Application>Microsoft Macintosh PowerPoint</Application>
  <PresentationFormat>On-screen Show (4:3)</PresentationFormat>
  <Paragraphs>260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Century Gothic</vt:lpstr>
      <vt:lpstr>Corbel</vt:lpstr>
      <vt:lpstr>Courier New</vt:lpstr>
      <vt:lpstr>Symbol</vt:lpstr>
      <vt:lpstr>Wingdings 3</vt:lpstr>
      <vt:lpstr>Ion Boardroom</vt:lpstr>
      <vt:lpstr>Best Practices for Effective Dashboards</vt:lpstr>
      <vt:lpstr>What is a dashboard?</vt:lpstr>
      <vt:lpstr>PowerPoint Presentation</vt:lpstr>
      <vt:lpstr>PowerPoint Presentation</vt:lpstr>
      <vt:lpstr>Best Practices for  Effective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2012-08-24T00:53:15Z</dcterms:created>
  <dcterms:modified xsi:type="dcterms:W3CDTF">2020-02-16T11:13:45Z</dcterms:modified>
</cp:coreProperties>
</file>